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68" r:id="rId2"/>
    <p:sldId id="258" r:id="rId3"/>
    <p:sldId id="264" r:id="rId4"/>
    <p:sldId id="257" r:id="rId5"/>
    <p:sldId id="265" r:id="rId6"/>
    <p:sldId id="269" r:id="rId7"/>
    <p:sldId id="262" r:id="rId8"/>
    <p:sldId id="259" r:id="rId9"/>
    <p:sldId id="260" r:id="rId10"/>
    <p:sldId id="266" r:id="rId11"/>
    <p:sldId id="267" r:id="rId12"/>
    <p:sldId id="261" r:id="rId13"/>
    <p:sldId id="263" r:id="rId14"/>
    <p:sldId id="270"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8" d="100"/>
          <a:sy n="68" d="100"/>
        </p:scale>
        <p:origin x="61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7/19/2022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7/19/2022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7/19/2022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7/19/2022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7/19/2022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7/19/2022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7/19/2022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7/19/2022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7/19/2022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7/19/2022</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7/19/2022</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7/19/2022</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13EA705-0702-4B8F-AF02-CB53A7A092E6}"/>
              </a:ext>
            </a:extLst>
          </p:cNvPr>
          <p:cNvPicPr>
            <a:picLocks noChangeAspect="1"/>
          </p:cNvPicPr>
          <p:nvPr/>
        </p:nvPicPr>
        <p:blipFill>
          <a:blip r:embed="rId2"/>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A37F53F8-FE18-4A11-8701-DC07C83516FE}"/>
              </a:ext>
            </a:extLst>
          </p:cNvPr>
          <p:cNvSpPr/>
          <p:nvPr/>
        </p:nvSpPr>
        <p:spPr>
          <a:xfrm>
            <a:off x="1310327" y="1333623"/>
            <a:ext cx="10322350" cy="2123658"/>
          </a:xfrm>
          <a:prstGeom prst="rect">
            <a:avLst/>
          </a:prstGeom>
          <a:solidFill>
            <a:schemeClr val="accent6"/>
          </a:solidFill>
        </p:spPr>
        <p:style>
          <a:lnRef idx="3">
            <a:schemeClr val="lt1"/>
          </a:lnRef>
          <a:fillRef idx="1">
            <a:schemeClr val="accent5"/>
          </a:fillRef>
          <a:effectRef idx="1">
            <a:schemeClr val="accent5"/>
          </a:effectRef>
          <a:fontRef idx="minor">
            <a:schemeClr val="lt1"/>
          </a:fontRef>
        </p:style>
        <p:txBody>
          <a:bodyPr wrap="squar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highlight>
                  <a:srgbClr val="FFFF00"/>
                </a:highlight>
              </a:rPr>
              <a:t>CRAVINGS</a:t>
            </a:r>
          </a:p>
          <a:p>
            <a:pPr algn="ctr"/>
            <a:endParaRPr lang="en-US" sz="5400" dirty="0">
              <a:ln w="0"/>
              <a:solidFill>
                <a:srgbClr val="002060"/>
              </a:solidFill>
              <a:effectLst>
                <a:outerShdw blurRad="38100" dist="19050" dir="2700000" algn="tl" rotWithShape="0">
                  <a:schemeClr val="dk1">
                    <a:alpha val="40000"/>
                  </a:schemeClr>
                </a:outerShdw>
              </a:effectLst>
            </a:endParaRPr>
          </a:p>
          <a:p>
            <a:pPr algn="ctr"/>
            <a:r>
              <a:rPr lang="en-US" sz="2000" dirty="0">
                <a:ln w="0"/>
                <a:solidFill>
                  <a:schemeClr val="bg1"/>
                </a:solidFill>
                <a:effectLst>
                  <a:outerShdw blurRad="38100" dist="19050" dir="2700000" algn="tl" rotWithShape="0">
                    <a:schemeClr val="dk1">
                      <a:alpha val="40000"/>
                    </a:schemeClr>
                  </a:outerShdw>
                </a:effectLst>
              </a:rPr>
              <a:t>FOOD ORDERING APPLICATION</a:t>
            </a:r>
            <a:endParaRPr lang="en-US" sz="2000" b="0" cap="none" spc="0" dirty="0">
              <a:ln w="0"/>
              <a:solidFill>
                <a:schemeClr val="bg1"/>
              </a:solidFill>
              <a:effectLst>
                <a:outerShdw blurRad="38100" dist="19050" dir="2700000" algn="tl" rotWithShape="0">
                  <a:schemeClr val="dk1">
                    <a:alpha val="40000"/>
                  </a:schemeClr>
                </a:outerShdw>
              </a:effectLst>
            </a:endParaRPr>
          </a:p>
        </p:txBody>
      </p:sp>
      <p:sp>
        <p:nvSpPr>
          <p:cNvPr id="5" name="Rectangle 4">
            <a:extLst>
              <a:ext uri="{FF2B5EF4-FFF2-40B4-BE49-F238E27FC236}">
                <a16:creationId xmlns:a16="http://schemas.microsoft.com/office/drawing/2014/main" id="{01228747-1950-4770-9022-2373C55F1C89}"/>
              </a:ext>
            </a:extLst>
          </p:cNvPr>
          <p:cNvSpPr/>
          <p:nvPr/>
        </p:nvSpPr>
        <p:spPr>
          <a:xfrm>
            <a:off x="1300900" y="4734342"/>
            <a:ext cx="2253006" cy="1600438"/>
          </a:xfrm>
          <a:prstGeom prst="rect">
            <a:avLst/>
          </a:prstGeom>
          <a:solidFill>
            <a:schemeClr val="tx1"/>
          </a:solidFill>
        </p:spPr>
        <p:txBody>
          <a:bodyPr wrap="square" lIns="91440" tIns="45720" rIns="91440" bIns="45720">
            <a:spAutoFit/>
          </a:bodyPr>
          <a:lstStyle/>
          <a:p>
            <a:r>
              <a:rPr lang="en-US" sz="1400" b="1" cap="none" spc="0" dirty="0">
                <a:ln w="0"/>
                <a:solidFill>
                  <a:srgbClr val="FFFF00"/>
                </a:solidFill>
                <a:effectLst>
                  <a:outerShdw blurRad="38100" dist="38100" dir="2700000" algn="tl">
                    <a:srgbClr val="000000">
                      <a:alpha val="43137"/>
                    </a:srgbClr>
                  </a:outerShdw>
                </a:effectLst>
              </a:rPr>
              <a:t>TEAM MEMBERS:</a:t>
            </a:r>
          </a:p>
          <a:p>
            <a:endParaRPr lang="en-US" sz="1400" dirty="0">
              <a:ln w="0"/>
              <a:solidFill>
                <a:schemeClr val="bg1"/>
              </a:solidFill>
              <a:effectLst>
                <a:outerShdw blurRad="38100" dist="19050" dir="2700000" algn="tl" rotWithShape="0">
                  <a:schemeClr val="dk1">
                    <a:alpha val="40000"/>
                  </a:schemeClr>
                </a:outerShdw>
              </a:effectLst>
            </a:endParaRPr>
          </a:p>
          <a:p>
            <a:r>
              <a:rPr lang="en-US" sz="1400" b="0" cap="none" spc="0" dirty="0">
                <a:ln w="0"/>
                <a:solidFill>
                  <a:schemeClr val="bg1"/>
                </a:solidFill>
                <a:effectLst>
                  <a:outerShdw blurRad="38100" dist="19050" dir="2700000" algn="tl" rotWithShape="0">
                    <a:schemeClr val="dk1">
                      <a:alpha val="40000"/>
                    </a:schemeClr>
                  </a:outerShdw>
                </a:effectLst>
              </a:rPr>
              <a:t>KIRAN GURAWAL</a:t>
            </a:r>
          </a:p>
          <a:p>
            <a:r>
              <a:rPr lang="en-US" sz="1400" dirty="0">
                <a:ln w="0"/>
                <a:solidFill>
                  <a:schemeClr val="bg1"/>
                </a:solidFill>
                <a:effectLst>
                  <a:outerShdw blurRad="38100" dist="19050" dir="2700000" algn="tl" rotWithShape="0">
                    <a:schemeClr val="dk1">
                      <a:alpha val="40000"/>
                    </a:schemeClr>
                  </a:outerShdw>
                </a:effectLst>
              </a:rPr>
              <a:t>NAINAN DUBEY</a:t>
            </a:r>
          </a:p>
          <a:p>
            <a:r>
              <a:rPr lang="en-US" sz="1400" b="0" cap="none" spc="0" dirty="0">
                <a:ln w="0"/>
                <a:solidFill>
                  <a:schemeClr val="bg1"/>
                </a:solidFill>
                <a:effectLst>
                  <a:outerShdw blurRad="38100" dist="19050" dir="2700000" algn="tl" rotWithShape="0">
                    <a:schemeClr val="dk1">
                      <a:alpha val="40000"/>
                    </a:schemeClr>
                  </a:outerShdw>
                </a:effectLst>
              </a:rPr>
              <a:t>PRADEEP LOWANSHI</a:t>
            </a:r>
          </a:p>
          <a:p>
            <a:r>
              <a:rPr lang="en-US" sz="1400" dirty="0">
                <a:ln w="0"/>
                <a:solidFill>
                  <a:schemeClr val="bg1"/>
                </a:solidFill>
                <a:effectLst>
                  <a:outerShdw blurRad="38100" dist="19050" dir="2700000" algn="tl" rotWithShape="0">
                    <a:schemeClr val="dk1">
                      <a:alpha val="40000"/>
                    </a:schemeClr>
                  </a:outerShdw>
                </a:effectLst>
              </a:rPr>
              <a:t>RUPALI GAJAKOSH</a:t>
            </a:r>
          </a:p>
          <a:p>
            <a:r>
              <a:rPr lang="en-US" sz="1400" b="0" cap="none" spc="0" dirty="0">
                <a:ln w="0"/>
                <a:solidFill>
                  <a:schemeClr val="bg1"/>
                </a:solidFill>
                <a:effectLst>
                  <a:outerShdw blurRad="38100" dist="19050" dir="2700000" algn="tl" rotWithShape="0">
                    <a:schemeClr val="dk1">
                      <a:alpha val="40000"/>
                    </a:schemeClr>
                  </a:outerShdw>
                </a:effectLst>
              </a:rPr>
              <a:t>YUKTA NAGLE</a:t>
            </a:r>
          </a:p>
        </p:txBody>
      </p:sp>
      <p:sp>
        <p:nvSpPr>
          <p:cNvPr id="6" name="Rectangle 5">
            <a:extLst>
              <a:ext uri="{FF2B5EF4-FFF2-40B4-BE49-F238E27FC236}">
                <a16:creationId xmlns:a16="http://schemas.microsoft.com/office/drawing/2014/main" id="{30EA95E3-D0A2-422E-BAEF-B6C9F7AE01ED}"/>
              </a:ext>
            </a:extLst>
          </p:cNvPr>
          <p:cNvSpPr/>
          <p:nvPr/>
        </p:nvSpPr>
        <p:spPr>
          <a:xfrm>
            <a:off x="9220987" y="4734342"/>
            <a:ext cx="2253006" cy="523220"/>
          </a:xfrm>
          <a:prstGeom prst="rect">
            <a:avLst/>
          </a:prstGeom>
          <a:solidFill>
            <a:schemeClr val="tx1"/>
          </a:solidFill>
        </p:spPr>
        <p:txBody>
          <a:bodyPr wrap="square" lIns="91440" tIns="45720" rIns="91440" bIns="45720">
            <a:spAutoFit/>
          </a:bodyPr>
          <a:lstStyle/>
          <a:p>
            <a:r>
              <a:rPr lang="en-US" sz="1400" b="1" cap="none" spc="0" dirty="0">
                <a:ln w="0"/>
                <a:solidFill>
                  <a:srgbClr val="FFFF00"/>
                </a:solidFill>
                <a:effectLst>
                  <a:outerShdw blurRad="38100" dist="38100" dir="2700000" algn="tl">
                    <a:srgbClr val="000000">
                      <a:alpha val="43137"/>
                    </a:srgbClr>
                  </a:outerShdw>
                </a:effectLst>
              </a:rPr>
              <a:t>GUIDED BY:</a:t>
            </a:r>
          </a:p>
          <a:p>
            <a:r>
              <a:rPr lang="en-US" sz="1400" dirty="0">
                <a:ln w="0"/>
                <a:solidFill>
                  <a:schemeClr val="bg1"/>
                </a:solidFill>
                <a:effectLst>
                  <a:outerShdw blurRad="38100" dist="19050" dir="2700000" algn="tl" rotWithShape="0">
                    <a:schemeClr val="dk1">
                      <a:alpha val="40000"/>
                    </a:schemeClr>
                  </a:outerShdw>
                </a:effectLst>
              </a:rPr>
              <a:t>MR. JAYNAM SANGHVI  </a:t>
            </a:r>
          </a:p>
        </p:txBody>
      </p:sp>
    </p:spTree>
    <p:extLst>
      <p:ext uri="{BB962C8B-B14F-4D97-AF65-F5344CB8AC3E}">
        <p14:creationId xmlns:p14="http://schemas.microsoft.com/office/powerpoint/2010/main" val="37708635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0E563-C32D-4F54-8D62-DB7B7E84E76B}"/>
              </a:ext>
            </a:extLst>
          </p:cNvPr>
          <p:cNvSpPr>
            <a:spLocks noGrp="1"/>
          </p:cNvSpPr>
          <p:nvPr>
            <p:ph type="title"/>
          </p:nvPr>
        </p:nvSpPr>
        <p:spPr>
          <a:xfrm>
            <a:off x="2231136" y="219974"/>
            <a:ext cx="7729728" cy="703852"/>
          </a:xfrm>
        </p:spPr>
        <p:txBody>
          <a:bodyPr>
            <a:normAutofit fontScale="90000"/>
          </a:bodyPr>
          <a:lstStyle/>
          <a:p>
            <a:r>
              <a:rPr lang="en-IN" dirty="0"/>
              <a:t>Class Diagram</a:t>
            </a:r>
          </a:p>
        </p:txBody>
      </p:sp>
      <p:pic>
        <p:nvPicPr>
          <p:cNvPr id="5" name="Content Placeholder 4">
            <a:extLst>
              <a:ext uri="{FF2B5EF4-FFF2-40B4-BE49-F238E27FC236}">
                <a16:creationId xmlns:a16="http://schemas.microsoft.com/office/drawing/2014/main" id="{DE917AF9-42F9-42C5-870A-7AD43D0AF7EA}"/>
              </a:ext>
            </a:extLst>
          </p:cNvPr>
          <p:cNvPicPr>
            <a:picLocks noGrp="1" noChangeAspect="1"/>
          </p:cNvPicPr>
          <p:nvPr>
            <p:ph idx="1"/>
          </p:nvPr>
        </p:nvPicPr>
        <p:blipFill>
          <a:blip r:embed="rId2"/>
          <a:stretch>
            <a:fillRect/>
          </a:stretch>
        </p:blipFill>
        <p:spPr>
          <a:xfrm>
            <a:off x="2846895" y="1244339"/>
            <a:ext cx="6287678" cy="5418330"/>
          </a:xfrm>
        </p:spPr>
      </p:pic>
    </p:spTree>
    <p:extLst>
      <p:ext uri="{BB962C8B-B14F-4D97-AF65-F5344CB8AC3E}">
        <p14:creationId xmlns:p14="http://schemas.microsoft.com/office/powerpoint/2010/main" val="39959518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6E6AB-B28F-4693-A17A-ACFBCBA822B7}"/>
              </a:ext>
            </a:extLst>
          </p:cNvPr>
          <p:cNvSpPr>
            <a:spLocks noGrp="1"/>
          </p:cNvSpPr>
          <p:nvPr>
            <p:ph type="title"/>
          </p:nvPr>
        </p:nvSpPr>
        <p:spPr>
          <a:xfrm>
            <a:off x="2363112" y="219975"/>
            <a:ext cx="7729728" cy="647291"/>
          </a:xfrm>
        </p:spPr>
        <p:txBody>
          <a:bodyPr>
            <a:normAutofit fontScale="90000"/>
          </a:bodyPr>
          <a:lstStyle/>
          <a:p>
            <a:r>
              <a:rPr lang="en-IN" dirty="0"/>
              <a:t>Interface diagram</a:t>
            </a:r>
          </a:p>
        </p:txBody>
      </p:sp>
      <p:pic>
        <p:nvPicPr>
          <p:cNvPr id="6" name="Content Placeholder 5">
            <a:extLst>
              <a:ext uri="{FF2B5EF4-FFF2-40B4-BE49-F238E27FC236}">
                <a16:creationId xmlns:a16="http://schemas.microsoft.com/office/drawing/2014/main" id="{DF8CA9EA-FBB4-4E26-BCFB-BAB4DF06F5CB}"/>
              </a:ext>
            </a:extLst>
          </p:cNvPr>
          <p:cNvPicPr>
            <a:picLocks noGrp="1" noChangeAspect="1"/>
          </p:cNvPicPr>
          <p:nvPr>
            <p:ph idx="1"/>
          </p:nvPr>
        </p:nvPicPr>
        <p:blipFill>
          <a:blip r:embed="rId2"/>
          <a:stretch>
            <a:fillRect/>
          </a:stretch>
        </p:blipFill>
        <p:spPr>
          <a:xfrm>
            <a:off x="2752628" y="1282044"/>
            <a:ext cx="6523441" cy="5220029"/>
          </a:xfrm>
        </p:spPr>
      </p:pic>
    </p:spTree>
    <p:extLst>
      <p:ext uri="{BB962C8B-B14F-4D97-AF65-F5344CB8AC3E}">
        <p14:creationId xmlns:p14="http://schemas.microsoft.com/office/powerpoint/2010/main" val="7598492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FADE9-B25A-4C12-B099-55B5DC50D5E0}"/>
              </a:ext>
            </a:extLst>
          </p:cNvPr>
          <p:cNvSpPr>
            <a:spLocks noGrp="1"/>
          </p:cNvSpPr>
          <p:nvPr>
            <p:ph type="title"/>
          </p:nvPr>
        </p:nvSpPr>
        <p:spPr>
          <a:xfrm>
            <a:off x="2231136" y="263952"/>
            <a:ext cx="7365351" cy="1206630"/>
          </a:xfrm>
        </p:spPr>
        <p:txBody>
          <a:bodyPr/>
          <a:lstStyle/>
          <a:p>
            <a:r>
              <a:rPr lang="en-IN" dirty="0"/>
              <a:t>ACTIVITY DIAGRAM</a:t>
            </a:r>
          </a:p>
        </p:txBody>
      </p:sp>
      <p:pic>
        <p:nvPicPr>
          <p:cNvPr id="4" name="Picture 3">
            <a:extLst>
              <a:ext uri="{FF2B5EF4-FFF2-40B4-BE49-F238E27FC236}">
                <a16:creationId xmlns:a16="http://schemas.microsoft.com/office/drawing/2014/main" id="{338A5D5D-47C6-4D04-AAE7-2A07BC29AB81}"/>
              </a:ext>
            </a:extLst>
          </p:cNvPr>
          <p:cNvPicPr>
            <a:picLocks noChangeAspect="1"/>
          </p:cNvPicPr>
          <p:nvPr/>
        </p:nvPicPr>
        <p:blipFill>
          <a:blip r:embed="rId2"/>
          <a:stretch>
            <a:fillRect/>
          </a:stretch>
        </p:blipFill>
        <p:spPr>
          <a:xfrm>
            <a:off x="1026812" y="1838756"/>
            <a:ext cx="4029805" cy="4755292"/>
          </a:xfrm>
          <a:prstGeom prst="rect">
            <a:avLst/>
          </a:prstGeom>
        </p:spPr>
      </p:pic>
      <p:pic>
        <p:nvPicPr>
          <p:cNvPr id="5" name="Picture 4">
            <a:extLst>
              <a:ext uri="{FF2B5EF4-FFF2-40B4-BE49-F238E27FC236}">
                <a16:creationId xmlns:a16="http://schemas.microsoft.com/office/drawing/2014/main" id="{CB53706A-2278-4020-9517-33F179F0EF41}"/>
              </a:ext>
            </a:extLst>
          </p:cNvPr>
          <p:cNvPicPr>
            <a:picLocks noChangeAspect="1"/>
          </p:cNvPicPr>
          <p:nvPr/>
        </p:nvPicPr>
        <p:blipFill>
          <a:blip r:embed="rId3"/>
          <a:stretch>
            <a:fillRect/>
          </a:stretch>
        </p:blipFill>
        <p:spPr>
          <a:xfrm>
            <a:off x="6096000" y="1838756"/>
            <a:ext cx="5346655" cy="4755292"/>
          </a:xfrm>
          <a:prstGeom prst="rect">
            <a:avLst/>
          </a:prstGeom>
        </p:spPr>
      </p:pic>
    </p:spTree>
    <p:extLst>
      <p:ext uri="{BB962C8B-B14F-4D97-AF65-F5344CB8AC3E}">
        <p14:creationId xmlns:p14="http://schemas.microsoft.com/office/powerpoint/2010/main" val="19081160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F9406-76CB-4D1B-97FE-3B6CECBA7F21}"/>
              </a:ext>
            </a:extLst>
          </p:cNvPr>
          <p:cNvSpPr>
            <a:spLocks noGrp="1"/>
          </p:cNvSpPr>
          <p:nvPr>
            <p:ph type="title"/>
          </p:nvPr>
        </p:nvSpPr>
        <p:spPr>
          <a:xfrm>
            <a:off x="2064471" y="575034"/>
            <a:ext cx="7409468" cy="791853"/>
          </a:xfrm>
        </p:spPr>
        <p:txBody>
          <a:bodyPr/>
          <a:lstStyle/>
          <a:p>
            <a:r>
              <a:rPr lang="en-IN" dirty="0"/>
              <a:t>SEQUENCE DIAGRAM</a:t>
            </a:r>
          </a:p>
        </p:txBody>
      </p:sp>
      <p:pic>
        <p:nvPicPr>
          <p:cNvPr id="6" name="Picture 5">
            <a:extLst>
              <a:ext uri="{FF2B5EF4-FFF2-40B4-BE49-F238E27FC236}">
                <a16:creationId xmlns:a16="http://schemas.microsoft.com/office/drawing/2014/main" id="{0F178ED6-14F9-4C61-8F74-3F1E1B0B5A77}"/>
              </a:ext>
            </a:extLst>
          </p:cNvPr>
          <p:cNvPicPr>
            <a:picLocks noChangeAspect="1"/>
          </p:cNvPicPr>
          <p:nvPr/>
        </p:nvPicPr>
        <p:blipFill>
          <a:blip r:embed="rId2"/>
          <a:stretch>
            <a:fillRect/>
          </a:stretch>
        </p:blipFill>
        <p:spPr>
          <a:xfrm>
            <a:off x="2994293" y="1819373"/>
            <a:ext cx="5112759" cy="4539349"/>
          </a:xfrm>
          <a:prstGeom prst="rect">
            <a:avLst/>
          </a:prstGeom>
        </p:spPr>
      </p:pic>
    </p:spTree>
    <p:extLst>
      <p:ext uri="{BB962C8B-B14F-4D97-AF65-F5344CB8AC3E}">
        <p14:creationId xmlns:p14="http://schemas.microsoft.com/office/powerpoint/2010/main" val="12360072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21BB7-83B7-4544-9F17-13C57B1CD0CF}"/>
              </a:ext>
            </a:extLst>
          </p:cNvPr>
          <p:cNvSpPr>
            <a:spLocks noGrp="1"/>
          </p:cNvSpPr>
          <p:nvPr>
            <p:ph type="title"/>
          </p:nvPr>
        </p:nvSpPr>
        <p:spPr>
          <a:xfrm>
            <a:off x="2438526" y="2661517"/>
            <a:ext cx="7729728" cy="1188720"/>
          </a:xfrm>
        </p:spPr>
        <p:txBody>
          <a:bodyPr/>
          <a:lstStyle/>
          <a:p>
            <a:r>
              <a:rPr lang="en-IN" dirty="0"/>
              <a:t>Thank you</a:t>
            </a:r>
          </a:p>
        </p:txBody>
      </p:sp>
    </p:spTree>
    <p:extLst>
      <p:ext uri="{BB962C8B-B14F-4D97-AF65-F5344CB8AC3E}">
        <p14:creationId xmlns:p14="http://schemas.microsoft.com/office/powerpoint/2010/main" val="31453399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41944-1F8A-4DBD-88F7-4B0519F5A8B9}"/>
              </a:ext>
            </a:extLst>
          </p:cNvPr>
          <p:cNvSpPr>
            <a:spLocks noGrp="1"/>
          </p:cNvSpPr>
          <p:nvPr>
            <p:ph type="title"/>
          </p:nvPr>
        </p:nvSpPr>
        <p:spPr/>
        <p:txBody>
          <a:bodyPr/>
          <a:lstStyle/>
          <a:p>
            <a:r>
              <a:rPr lang="en-IN" dirty="0"/>
              <a:t>What is Food Ordering System?</a:t>
            </a:r>
          </a:p>
        </p:txBody>
      </p:sp>
      <p:sp>
        <p:nvSpPr>
          <p:cNvPr id="3" name="Content Placeholder 2">
            <a:extLst>
              <a:ext uri="{FF2B5EF4-FFF2-40B4-BE49-F238E27FC236}">
                <a16:creationId xmlns:a16="http://schemas.microsoft.com/office/drawing/2014/main" id="{78905E96-1173-465F-8747-33AEE15F5B1B}"/>
              </a:ext>
            </a:extLst>
          </p:cNvPr>
          <p:cNvSpPr>
            <a:spLocks noGrp="1"/>
          </p:cNvSpPr>
          <p:nvPr>
            <p:ph idx="1"/>
          </p:nvPr>
        </p:nvSpPr>
        <p:spPr>
          <a:xfrm>
            <a:off x="2231136" y="2733773"/>
            <a:ext cx="7729728" cy="4590853"/>
          </a:xfrm>
        </p:spPr>
        <p:txBody>
          <a:bodyPr/>
          <a:lstStyle/>
          <a:p>
            <a:r>
              <a:rPr lang="en-US" dirty="0"/>
              <a:t>A food ordering system is software that lets your restaurant accept and manage orders placed online. An online food ordering system generally has two components – a website or app that allows customers to view the menu and place an order, and an admin interface that enables the restaurant to receive and fulfil customer orders.</a:t>
            </a:r>
          </a:p>
          <a:p>
            <a:r>
              <a:rPr lang="en-US" dirty="0"/>
              <a:t>Online food ordering systems are a great option for restaurants looking to respond to a rapidly changing operating environment – and most are relatively easy to set up. If you’ve been considering adding an online sales channel to your restaurant but you’re not sure where to start, read on for insights and tips on choosing the right online ordering system for your business.</a:t>
            </a:r>
            <a:endParaRPr lang="en-IN" dirty="0"/>
          </a:p>
        </p:txBody>
      </p:sp>
    </p:spTree>
    <p:extLst>
      <p:ext uri="{BB962C8B-B14F-4D97-AF65-F5344CB8AC3E}">
        <p14:creationId xmlns:p14="http://schemas.microsoft.com/office/powerpoint/2010/main" val="34685114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9653A-5583-4CD5-B56E-9D2E574F8A1C}"/>
              </a:ext>
            </a:extLst>
          </p:cNvPr>
          <p:cNvSpPr>
            <a:spLocks noGrp="1"/>
          </p:cNvSpPr>
          <p:nvPr>
            <p:ph type="title"/>
          </p:nvPr>
        </p:nvSpPr>
        <p:spPr/>
        <p:txBody>
          <a:bodyPr/>
          <a:lstStyle/>
          <a:p>
            <a:r>
              <a:rPr lang="en-US" dirty="0"/>
              <a:t>Technologies used</a:t>
            </a:r>
            <a:endParaRPr lang="en-IN" dirty="0"/>
          </a:p>
        </p:txBody>
      </p:sp>
      <p:sp>
        <p:nvSpPr>
          <p:cNvPr id="3" name="Content Placeholder 2">
            <a:extLst>
              <a:ext uri="{FF2B5EF4-FFF2-40B4-BE49-F238E27FC236}">
                <a16:creationId xmlns:a16="http://schemas.microsoft.com/office/drawing/2014/main" id="{1C31EDE1-C06A-4C64-89E9-F40BAB58200E}"/>
              </a:ext>
            </a:extLst>
          </p:cNvPr>
          <p:cNvSpPr>
            <a:spLocks noGrp="1"/>
          </p:cNvSpPr>
          <p:nvPr>
            <p:ph idx="1"/>
          </p:nvPr>
        </p:nvSpPr>
        <p:spPr/>
        <p:txBody>
          <a:bodyPr/>
          <a:lstStyle/>
          <a:p>
            <a:r>
              <a:rPr lang="en-US" dirty="0"/>
              <a:t>Java 8</a:t>
            </a:r>
          </a:p>
          <a:p>
            <a:r>
              <a:rPr lang="en-US" dirty="0"/>
              <a:t>Spring Boot</a:t>
            </a:r>
          </a:p>
          <a:p>
            <a:r>
              <a:rPr lang="en-US" dirty="0"/>
              <a:t>Spring Security</a:t>
            </a:r>
          </a:p>
          <a:p>
            <a:r>
              <a:rPr lang="en-US" dirty="0"/>
              <a:t>React &amp; Hooks</a:t>
            </a:r>
          </a:p>
          <a:p>
            <a:r>
              <a:rPr lang="en-US" dirty="0"/>
              <a:t>React Bootstrap</a:t>
            </a:r>
          </a:p>
          <a:p>
            <a:r>
              <a:rPr lang="en-US" dirty="0"/>
              <a:t>MySQL</a:t>
            </a:r>
          </a:p>
          <a:p>
            <a:r>
              <a:rPr lang="en-US" dirty="0"/>
              <a:t>JUnit &amp; Mockito</a:t>
            </a:r>
            <a:endParaRPr lang="en-IN" dirty="0"/>
          </a:p>
        </p:txBody>
      </p:sp>
    </p:spTree>
    <p:extLst>
      <p:ext uri="{BB962C8B-B14F-4D97-AF65-F5344CB8AC3E}">
        <p14:creationId xmlns:p14="http://schemas.microsoft.com/office/powerpoint/2010/main" val="3132017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59C2B-6C57-4D01-8682-B4F362EA7991}"/>
              </a:ext>
            </a:extLst>
          </p:cNvPr>
          <p:cNvSpPr>
            <a:spLocks noGrp="1"/>
          </p:cNvSpPr>
          <p:nvPr>
            <p:ph type="title"/>
          </p:nvPr>
        </p:nvSpPr>
        <p:spPr>
          <a:xfrm>
            <a:off x="3233394" y="933254"/>
            <a:ext cx="5495827" cy="663976"/>
          </a:xfrm>
        </p:spPr>
        <p:txBody>
          <a:bodyPr>
            <a:normAutofit fontScale="90000"/>
          </a:bodyPr>
          <a:lstStyle/>
          <a:p>
            <a:r>
              <a:rPr lang="en-IN" dirty="0"/>
              <a:t>OBJECTIVE</a:t>
            </a:r>
          </a:p>
        </p:txBody>
      </p:sp>
      <p:sp>
        <p:nvSpPr>
          <p:cNvPr id="3" name="Content Placeholder 2">
            <a:extLst>
              <a:ext uri="{FF2B5EF4-FFF2-40B4-BE49-F238E27FC236}">
                <a16:creationId xmlns:a16="http://schemas.microsoft.com/office/drawing/2014/main" id="{863335FA-DC88-4398-BDF0-8075E0B52C49}"/>
              </a:ext>
            </a:extLst>
          </p:cNvPr>
          <p:cNvSpPr>
            <a:spLocks noGrp="1"/>
          </p:cNvSpPr>
          <p:nvPr>
            <p:ph idx="1"/>
          </p:nvPr>
        </p:nvSpPr>
        <p:spPr>
          <a:xfrm>
            <a:off x="348793" y="2121031"/>
            <a:ext cx="11528980" cy="5279010"/>
          </a:xfrm>
        </p:spPr>
        <p:txBody>
          <a:bodyPr>
            <a:normAutofit/>
          </a:bodyPr>
          <a:lstStyle/>
          <a:p>
            <a:pPr algn="just"/>
            <a:r>
              <a:rPr lang="en-US" dirty="0">
                <a:solidFill>
                  <a:srgbClr val="000000"/>
                </a:solidFill>
                <a:latin typeface="Times New Roman" panose="02020603050405020304" pitchFamily="18" charset="0"/>
              </a:rPr>
              <a:t>The general objectives of the study is to develop a reliable, convenient and accurate Food Ordering System. The study has the following specific objectives:</a:t>
            </a:r>
          </a:p>
          <a:p>
            <a:pPr marL="285750" indent="-285750" algn="just"/>
            <a:r>
              <a:rPr lang="en-US" dirty="0">
                <a:solidFill>
                  <a:srgbClr val="000000"/>
                </a:solidFill>
                <a:latin typeface="Times New Roman" panose="02020603050405020304" pitchFamily="18" charset="0"/>
              </a:rPr>
              <a:t>Satisfy customer service.</a:t>
            </a:r>
          </a:p>
          <a:p>
            <a:pPr marL="285750" indent="-285750" algn="just"/>
            <a:r>
              <a:rPr lang="en-US" dirty="0">
                <a:solidFill>
                  <a:srgbClr val="000000"/>
                </a:solidFill>
                <a:latin typeface="Times New Roman" panose="02020603050405020304" pitchFamily="18" charset="0"/>
              </a:rPr>
              <a:t>Able accommodate huge amount of orders at a time.</a:t>
            </a:r>
          </a:p>
          <a:p>
            <a:pPr marL="285750" indent="-285750" algn="just"/>
            <a:r>
              <a:rPr lang="en-US" dirty="0">
                <a:solidFill>
                  <a:srgbClr val="000000"/>
                </a:solidFill>
                <a:latin typeface="Times New Roman" panose="02020603050405020304" pitchFamily="18" charset="0"/>
              </a:rPr>
              <a:t>Security, user-friendliness, accuracy and reliability.</a:t>
            </a:r>
          </a:p>
          <a:p>
            <a:pPr marL="285750" indent="-285750" algn="just"/>
            <a:r>
              <a:rPr lang="en-US" dirty="0">
                <a:solidFill>
                  <a:srgbClr val="000000"/>
                </a:solidFill>
                <a:latin typeface="Times New Roman" panose="02020603050405020304" pitchFamily="18" charset="0"/>
              </a:rPr>
              <a:t>Proper communication between the client and the server and minimize the time of ordering.</a:t>
            </a:r>
          </a:p>
          <a:p>
            <a:pPr algn="just"/>
            <a:r>
              <a:rPr lang="en-US" dirty="0">
                <a:solidFill>
                  <a:srgbClr val="000000"/>
                </a:solidFill>
                <a:latin typeface="Times New Roman" panose="02020603050405020304" pitchFamily="18" charset="0"/>
              </a:rPr>
              <a:t>Customer satisfaction. </a:t>
            </a:r>
          </a:p>
          <a:p>
            <a:pPr algn="just"/>
            <a:r>
              <a:rPr lang="en-US" dirty="0">
                <a:solidFill>
                  <a:srgbClr val="000000"/>
                </a:solidFill>
                <a:latin typeface="Times New Roman" panose="02020603050405020304" pitchFamily="18" charset="0"/>
              </a:rPr>
              <a:t>To automatically compute the bill while ordering.</a:t>
            </a:r>
          </a:p>
          <a:p>
            <a:pPr marL="285750" indent="-285750" algn="just"/>
            <a:r>
              <a:rPr lang="en-US" dirty="0">
                <a:solidFill>
                  <a:srgbClr val="000000"/>
                </a:solidFill>
                <a:latin typeface="Times New Roman" panose="02020603050405020304" pitchFamily="18" charset="0"/>
              </a:rPr>
              <a:t>Direct Communication between customer and owner. No third-party involvement</a:t>
            </a:r>
          </a:p>
          <a:p>
            <a:endParaRPr lang="en-IN" dirty="0"/>
          </a:p>
        </p:txBody>
      </p:sp>
    </p:spTree>
    <p:extLst>
      <p:ext uri="{BB962C8B-B14F-4D97-AF65-F5344CB8AC3E}">
        <p14:creationId xmlns:p14="http://schemas.microsoft.com/office/powerpoint/2010/main" val="31089754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AF574-0FA2-4AB9-8659-47197D9481DE}"/>
              </a:ext>
            </a:extLst>
          </p:cNvPr>
          <p:cNvSpPr>
            <a:spLocks noGrp="1"/>
          </p:cNvSpPr>
          <p:nvPr>
            <p:ph type="title"/>
          </p:nvPr>
        </p:nvSpPr>
        <p:spPr/>
        <p:txBody>
          <a:bodyPr/>
          <a:lstStyle/>
          <a:p>
            <a:r>
              <a:rPr lang="en-US" dirty="0"/>
              <a:t>Plan</a:t>
            </a:r>
            <a:endParaRPr lang="en-IN" dirty="0"/>
          </a:p>
        </p:txBody>
      </p:sp>
      <p:sp>
        <p:nvSpPr>
          <p:cNvPr id="3" name="Content Placeholder 2">
            <a:extLst>
              <a:ext uri="{FF2B5EF4-FFF2-40B4-BE49-F238E27FC236}">
                <a16:creationId xmlns:a16="http://schemas.microsoft.com/office/drawing/2014/main" id="{926744B2-1BC4-4DBC-A110-DC3C82F47AB9}"/>
              </a:ext>
            </a:extLst>
          </p:cNvPr>
          <p:cNvSpPr>
            <a:spLocks noGrp="1"/>
          </p:cNvSpPr>
          <p:nvPr>
            <p:ph idx="1"/>
          </p:nvPr>
        </p:nvSpPr>
        <p:spPr/>
        <p:txBody>
          <a:bodyPr/>
          <a:lstStyle/>
          <a:p>
            <a:r>
              <a:rPr lang="en-US" dirty="0">
                <a:effectLst>
                  <a:outerShdw blurRad="38100" dist="38100" dir="2700000" algn="tl">
                    <a:srgbClr val="000000">
                      <a:alpha val="43137"/>
                    </a:srgbClr>
                  </a:outerShdw>
                </a:effectLst>
              </a:rPr>
              <a:t>Design:</a:t>
            </a:r>
          </a:p>
          <a:p>
            <a:r>
              <a:rPr lang="en-US" dirty="0"/>
              <a:t>         Generate a skeleton as per class diagram  </a:t>
            </a:r>
          </a:p>
          <a:p>
            <a:r>
              <a:rPr lang="en-US" dirty="0">
                <a:effectLst>
                  <a:outerShdw blurRad="38100" dist="38100" dir="2700000" algn="tl">
                    <a:srgbClr val="000000">
                      <a:alpha val="43137"/>
                    </a:srgbClr>
                  </a:outerShdw>
                </a:effectLst>
              </a:rPr>
              <a:t>TDD Approach: </a:t>
            </a:r>
          </a:p>
          <a:p>
            <a:r>
              <a:rPr lang="en-US" dirty="0"/>
              <a:t>         Identify test cases for each modules</a:t>
            </a:r>
          </a:p>
          <a:p>
            <a:r>
              <a:rPr lang="en-US" dirty="0"/>
              <a:t>         Write failing test cases</a:t>
            </a:r>
          </a:p>
          <a:p>
            <a:r>
              <a:rPr lang="en-US" dirty="0"/>
              <a:t>         Convert the test cases in green</a:t>
            </a:r>
          </a:p>
          <a:p>
            <a:r>
              <a:rPr lang="en-US" dirty="0">
                <a:effectLst>
                  <a:outerShdw blurRad="38100" dist="38100" dir="2700000" algn="tl">
                    <a:srgbClr val="000000">
                      <a:alpha val="43137"/>
                    </a:srgbClr>
                  </a:outerShdw>
                </a:effectLst>
              </a:rPr>
              <a:t>Implemented the case study in incremental manner</a:t>
            </a:r>
            <a:endParaRPr lang="en-IN"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475750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D4BAA-288D-4B74-814A-6CE190602753}"/>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F2F479C8-7C91-4DA6-BBC3-E98E77A2F5CF}"/>
              </a:ext>
            </a:extLst>
          </p:cNvPr>
          <p:cNvPicPr>
            <a:picLocks noGrp="1" noChangeAspect="1"/>
          </p:cNvPicPr>
          <p:nvPr>
            <p:ph idx="1"/>
          </p:nvPr>
        </p:nvPicPr>
        <p:blipFill>
          <a:blip r:embed="rId2"/>
          <a:stretch>
            <a:fillRect/>
          </a:stretch>
        </p:blipFill>
        <p:spPr>
          <a:xfrm>
            <a:off x="352312" y="80406"/>
            <a:ext cx="11006988" cy="6191431"/>
          </a:xfrm>
          <a:prstGeom prst="rect">
            <a:avLst/>
          </a:prstGeom>
        </p:spPr>
      </p:pic>
      <p:sp>
        <p:nvSpPr>
          <p:cNvPr id="5" name="Rectangle 4">
            <a:extLst>
              <a:ext uri="{FF2B5EF4-FFF2-40B4-BE49-F238E27FC236}">
                <a16:creationId xmlns:a16="http://schemas.microsoft.com/office/drawing/2014/main" id="{11411646-C046-4379-AE6F-FB464C2C36FA}"/>
              </a:ext>
            </a:extLst>
          </p:cNvPr>
          <p:cNvSpPr/>
          <p:nvPr/>
        </p:nvSpPr>
        <p:spPr>
          <a:xfrm>
            <a:off x="8579075" y="6377484"/>
            <a:ext cx="2763577" cy="400110"/>
          </a:xfrm>
          <a:prstGeom prst="rect">
            <a:avLst/>
          </a:prstGeom>
          <a:noFill/>
        </p:spPr>
        <p:txBody>
          <a:bodyPr wrap="none" lIns="91440" tIns="45720" rIns="91440" bIns="45720">
            <a:spAutoFit/>
          </a:bodyPr>
          <a:lstStyle/>
          <a:p>
            <a:pPr algn="ctr"/>
            <a:r>
              <a:rPr lang="en-US" sz="2000" b="0" cap="none" spc="0" dirty="0">
                <a:ln w="0"/>
                <a:effectLst>
                  <a:outerShdw blurRad="38100" dist="19050" dir="2700000" algn="tl" rotWithShape="0">
                    <a:schemeClr val="dk1">
                      <a:alpha val="40000"/>
                    </a:schemeClr>
                  </a:outerShdw>
                </a:effectLst>
              </a:rPr>
              <a:t>Followed TDD Approach</a:t>
            </a:r>
          </a:p>
        </p:txBody>
      </p:sp>
    </p:spTree>
    <p:extLst>
      <p:ext uri="{BB962C8B-B14F-4D97-AF65-F5344CB8AC3E}">
        <p14:creationId xmlns:p14="http://schemas.microsoft.com/office/powerpoint/2010/main" val="23261505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1668C-AD41-4D73-BB11-E8774B48E8C0}"/>
              </a:ext>
            </a:extLst>
          </p:cNvPr>
          <p:cNvSpPr>
            <a:spLocks noGrp="1"/>
          </p:cNvSpPr>
          <p:nvPr>
            <p:ph type="title"/>
          </p:nvPr>
        </p:nvSpPr>
        <p:spPr>
          <a:xfrm>
            <a:off x="2231136" y="870423"/>
            <a:ext cx="7729728" cy="1188720"/>
          </a:xfrm>
        </p:spPr>
        <p:txBody>
          <a:bodyPr/>
          <a:lstStyle/>
          <a:p>
            <a:r>
              <a:rPr lang="en-IN" dirty="0"/>
              <a:t>Modules used in project</a:t>
            </a:r>
          </a:p>
        </p:txBody>
      </p:sp>
      <p:sp>
        <p:nvSpPr>
          <p:cNvPr id="3" name="Content Placeholder 2">
            <a:extLst>
              <a:ext uri="{FF2B5EF4-FFF2-40B4-BE49-F238E27FC236}">
                <a16:creationId xmlns:a16="http://schemas.microsoft.com/office/drawing/2014/main" id="{8B86DEBC-25AD-4055-990F-53311ECE59C4}"/>
              </a:ext>
            </a:extLst>
          </p:cNvPr>
          <p:cNvSpPr>
            <a:spLocks noGrp="1"/>
          </p:cNvSpPr>
          <p:nvPr>
            <p:ph sz="half" idx="1"/>
          </p:nvPr>
        </p:nvSpPr>
        <p:spPr>
          <a:xfrm>
            <a:off x="2231136" y="2600337"/>
            <a:ext cx="6564072" cy="4510726"/>
          </a:xfrm>
        </p:spPr>
        <p:txBody>
          <a:bodyPr>
            <a:normAutofit lnSpcReduction="10000"/>
          </a:bodyPr>
          <a:lstStyle/>
          <a:p>
            <a:r>
              <a:rPr lang="en-IN" dirty="0">
                <a:effectLst>
                  <a:outerShdw blurRad="38100" dist="38100" dir="2700000" algn="tl">
                    <a:srgbClr val="000000">
                      <a:alpha val="43137"/>
                    </a:srgbClr>
                  </a:outerShdw>
                </a:effectLst>
              </a:rPr>
              <a:t>ADMIN / OWNER:</a:t>
            </a:r>
          </a:p>
          <a:p>
            <a:r>
              <a:rPr lang="en-US" dirty="0">
                <a:solidFill>
                  <a:srgbClr val="000000"/>
                </a:solidFill>
                <a:latin typeface="Times New Roman" panose="02020603050405020304" pitchFamily="18" charset="0"/>
              </a:rPr>
              <a:t>Login</a:t>
            </a:r>
          </a:p>
          <a:p>
            <a:r>
              <a:rPr lang="en-US" dirty="0">
                <a:solidFill>
                  <a:srgbClr val="000000"/>
                </a:solidFill>
                <a:latin typeface="Times New Roman" panose="02020603050405020304" pitchFamily="18" charset="0"/>
              </a:rPr>
              <a:t>View Customers</a:t>
            </a:r>
          </a:p>
          <a:p>
            <a:r>
              <a:rPr lang="en-US" dirty="0">
                <a:solidFill>
                  <a:srgbClr val="000000"/>
                </a:solidFill>
                <a:latin typeface="Times New Roman" panose="02020603050405020304" pitchFamily="18" charset="0"/>
              </a:rPr>
              <a:t>View Food Items</a:t>
            </a:r>
          </a:p>
          <a:p>
            <a:r>
              <a:rPr lang="en-US" dirty="0">
                <a:solidFill>
                  <a:srgbClr val="000000"/>
                </a:solidFill>
                <a:latin typeface="Times New Roman" panose="02020603050405020304" pitchFamily="18" charset="0"/>
              </a:rPr>
              <a:t>View food Order</a:t>
            </a:r>
          </a:p>
          <a:p>
            <a:r>
              <a:rPr lang="en-US" dirty="0">
                <a:solidFill>
                  <a:srgbClr val="000000"/>
                </a:solidFill>
                <a:latin typeface="Times New Roman" panose="02020603050405020304" pitchFamily="18" charset="0"/>
              </a:rPr>
              <a:t>Can update food order status</a:t>
            </a:r>
          </a:p>
          <a:p>
            <a:endParaRPr lang="en-US" dirty="0">
              <a:solidFill>
                <a:srgbClr val="000000"/>
              </a:solidFill>
              <a:latin typeface="Times New Roman" panose="02020603050405020304" pitchFamily="18" charset="0"/>
            </a:endParaRPr>
          </a:p>
          <a:p>
            <a:endParaRPr lang="en-US" dirty="0">
              <a:solidFill>
                <a:srgbClr val="000000"/>
              </a:solidFill>
              <a:latin typeface="Times New Roman" panose="02020603050405020304" pitchFamily="18" charset="0"/>
            </a:endParaRPr>
          </a:p>
          <a:p>
            <a:endParaRPr lang="en-US" dirty="0">
              <a:solidFill>
                <a:srgbClr val="000000"/>
              </a:solidFill>
              <a:effectLst>
                <a:outerShdw blurRad="38100" dist="38100" dir="2700000" algn="tl">
                  <a:srgbClr val="000000">
                    <a:alpha val="43137"/>
                  </a:srgbClr>
                </a:outerShdw>
              </a:effectLst>
              <a:latin typeface="Times New Roman" panose="02020603050405020304" pitchFamily="18" charset="0"/>
            </a:endParaRPr>
          </a:p>
          <a:p>
            <a:endParaRPr lang="en-IN" dirty="0">
              <a:effectLst>
                <a:outerShdw blurRad="38100" dist="38100" dir="2700000" algn="tl">
                  <a:srgbClr val="000000">
                    <a:alpha val="43137"/>
                  </a:srgbClr>
                </a:outerShdw>
              </a:effectLst>
            </a:endParaRPr>
          </a:p>
        </p:txBody>
      </p:sp>
      <p:sp>
        <p:nvSpPr>
          <p:cNvPr id="4" name="Content Placeholder 3">
            <a:extLst>
              <a:ext uri="{FF2B5EF4-FFF2-40B4-BE49-F238E27FC236}">
                <a16:creationId xmlns:a16="http://schemas.microsoft.com/office/drawing/2014/main" id="{D950D7AD-2E86-416F-B9E1-53AE12AC9FFF}"/>
              </a:ext>
            </a:extLst>
          </p:cNvPr>
          <p:cNvSpPr>
            <a:spLocks noGrp="1"/>
          </p:cNvSpPr>
          <p:nvPr>
            <p:ph sz="half" idx="2"/>
          </p:nvPr>
        </p:nvSpPr>
        <p:spPr>
          <a:xfrm>
            <a:off x="7166115" y="2600337"/>
            <a:ext cx="4270247" cy="3101982"/>
          </a:xfrm>
        </p:spPr>
        <p:txBody>
          <a:bodyPr>
            <a:normAutofit lnSpcReduction="10000"/>
          </a:bodyPr>
          <a:lstStyle/>
          <a:p>
            <a:r>
              <a:rPr lang="en-US" dirty="0">
                <a:solidFill>
                  <a:srgbClr val="000000"/>
                </a:solidFill>
                <a:effectLst>
                  <a:outerShdw blurRad="38100" dist="38100" dir="2700000" algn="tl">
                    <a:srgbClr val="000000">
                      <a:alpha val="43137"/>
                    </a:srgbClr>
                  </a:outerShdw>
                </a:effectLst>
                <a:latin typeface="Times New Roman" panose="02020603050405020304" pitchFamily="18" charset="0"/>
              </a:rPr>
              <a:t>CUSTOMER:</a:t>
            </a:r>
          </a:p>
          <a:p>
            <a:r>
              <a:rPr lang="en-US" dirty="0">
                <a:solidFill>
                  <a:srgbClr val="000000"/>
                </a:solidFill>
                <a:latin typeface="Times New Roman" panose="02020603050405020304" pitchFamily="18" charset="0"/>
              </a:rPr>
              <a:t>Register</a:t>
            </a:r>
          </a:p>
          <a:p>
            <a:r>
              <a:rPr lang="en-US" dirty="0">
                <a:solidFill>
                  <a:srgbClr val="000000"/>
                </a:solidFill>
                <a:latin typeface="Times New Roman" panose="02020603050405020304" pitchFamily="18" charset="0"/>
              </a:rPr>
              <a:t>Login</a:t>
            </a:r>
          </a:p>
          <a:p>
            <a:r>
              <a:rPr lang="en-US" dirty="0">
                <a:solidFill>
                  <a:srgbClr val="000000"/>
                </a:solidFill>
                <a:latin typeface="Times New Roman" panose="02020603050405020304" pitchFamily="18" charset="0"/>
              </a:rPr>
              <a:t>View Items</a:t>
            </a:r>
          </a:p>
          <a:p>
            <a:r>
              <a:rPr lang="en-US" dirty="0">
                <a:solidFill>
                  <a:srgbClr val="000000"/>
                </a:solidFill>
                <a:latin typeface="Times New Roman" panose="02020603050405020304" pitchFamily="18" charset="0"/>
              </a:rPr>
              <a:t>Add to cart</a:t>
            </a:r>
          </a:p>
          <a:p>
            <a:r>
              <a:rPr lang="en-US" dirty="0">
                <a:solidFill>
                  <a:srgbClr val="000000"/>
                </a:solidFill>
                <a:latin typeface="Times New Roman" panose="02020603050405020304" pitchFamily="18" charset="0"/>
              </a:rPr>
              <a:t>View Cart</a:t>
            </a:r>
          </a:p>
          <a:p>
            <a:r>
              <a:rPr lang="en-US" dirty="0">
                <a:solidFill>
                  <a:srgbClr val="000000"/>
                </a:solidFill>
                <a:latin typeface="Times New Roman" panose="02020603050405020304" pitchFamily="18" charset="0"/>
              </a:rPr>
              <a:t>Place Order</a:t>
            </a:r>
          </a:p>
          <a:p>
            <a:r>
              <a:rPr lang="en-US" dirty="0">
                <a:solidFill>
                  <a:srgbClr val="000000"/>
                </a:solidFill>
                <a:latin typeface="Times New Roman" panose="02020603050405020304" pitchFamily="18" charset="0"/>
              </a:rPr>
              <a:t>View Order History</a:t>
            </a:r>
          </a:p>
          <a:p>
            <a:pPr marL="0" indent="0">
              <a:buNone/>
            </a:pPr>
            <a:endParaRPr lang="en-IN" dirty="0"/>
          </a:p>
        </p:txBody>
      </p:sp>
    </p:spTree>
    <p:extLst>
      <p:ext uri="{BB962C8B-B14F-4D97-AF65-F5344CB8AC3E}">
        <p14:creationId xmlns:p14="http://schemas.microsoft.com/office/powerpoint/2010/main" val="36243664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00678C3-C644-472B-B1CA-2553A08B9D6C}"/>
              </a:ext>
            </a:extLst>
          </p:cNvPr>
          <p:cNvSpPr>
            <a:spLocks noGrp="1"/>
          </p:cNvSpPr>
          <p:nvPr>
            <p:ph sz="half" idx="1"/>
          </p:nvPr>
        </p:nvSpPr>
        <p:spPr>
          <a:xfrm>
            <a:off x="575036" y="1216058"/>
            <a:ext cx="4810814" cy="5175314"/>
          </a:xfrm>
        </p:spPr>
        <p:txBody>
          <a:bodyPr>
            <a:normAutofit/>
          </a:bodyPr>
          <a:lstStyle/>
          <a:p>
            <a:r>
              <a:rPr lang="en-IN" b="1" dirty="0"/>
              <a:t>FUNCTIONAL REQUIREMENT</a:t>
            </a:r>
          </a:p>
          <a:p>
            <a:endParaRPr lang="en-IN" dirty="0"/>
          </a:p>
          <a:p>
            <a:pPr marL="285750" indent="-285750"/>
            <a:r>
              <a:rPr lang="en-US" dirty="0">
                <a:solidFill>
                  <a:srgbClr val="000000"/>
                </a:solidFill>
                <a:latin typeface="Times New Roman" panose="02020603050405020304" pitchFamily="18" charset="0"/>
              </a:rPr>
              <a:t>The User(Customer ) should be able to login with the required credentials.</a:t>
            </a:r>
          </a:p>
          <a:p>
            <a:pPr marL="285750" indent="-285750"/>
            <a:r>
              <a:rPr lang="en-US" dirty="0">
                <a:solidFill>
                  <a:srgbClr val="000000"/>
                </a:solidFill>
                <a:latin typeface="Times New Roman" panose="02020603050405020304" pitchFamily="18" charset="0"/>
              </a:rPr>
              <a:t>The User should be able to view the various food items available on the system.</a:t>
            </a:r>
          </a:p>
          <a:p>
            <a:pPr marL="285750" indent="-285750"/>
            <a:r>
              <a:rPr lang="en-US" dirty="0">
                <a:solidFill>
                  <a:srgbClr val="000000"/>
                </a:solidFill>
                <a:latin typeface="Times New Roman" panose="02020603050405020304" pitchFamily="18" charset="0"/>
              </a:rPr>
              <a:t>The user should be able to add the item to the cart.</a:t>
            </a:r>
          </a:p>
          <a:p>
            <a:pPr marL="285750" indent="-285750"/>
            <a:r>
              <a:rPr lang="en-US" dirty="0">
                <a:solidFill>
                  <a:srgbClr val="000000"/>
                </a:solidFill>
                <a:latin typeface="Times New Roman" panose="02020603050405020304" pitchFamily="18" charset="0"/>
              </a:rPr>
              <a:t>The user should be able to buy the items in the cart.</a:t>
            </a:r>
          </a:p>
          <a:p>
            <a:pPr marL="285750" indent="-285750"/>
            <a:r>
              <a:rPr lang="en-US" dirty="0">
                <a:solidFill>
                  <a:srgbClr val="000000"/>
                </a:solidFill>
                <a:latin typeface="Times New Roman" panose="02020603050405020304" pitchFamily="18" charset="0"/>
              </a:rPr>
              <a:t>The user should be allowed to view his order history.</a:t>
            </a:r>
          </a:p>
          <a:p>
            <a:endParaRPr lang="en-US" dirty="0">
              <a:solidFill>
                <a:srgbClr val="000000"/>
              </a:solidFill>
              <a:latin typeface="Times New Roman" panose="02020603050405020304" pitchFamily="18" charset="0"/>
            </a:endParaRPr>
          </a:p>
          <a:p>
            <a:endParaRPr lang="en-IN" dirty="0"/>
          </a:p>
        </p:txBody>
      </p:sp>
      <p:sp>
        <p:nvSpPr>
          <p:cNvPr id="4" name="Content Placeholder 3">
            <a:extLst>
              <a:ext uri="{FF2B5EF4-FFF2-40B4-BE49-F238E27FC236}">
                <a16:creationId xmlns:a16="http://schemas.microsoft.com/office/drawing/2014/main" id="{6DC855B5-A9B0-4D22-8141-3DE5A675AA5E}"/>
              </a:ext>
            </a:extLst>
          </p:cNvPr>
          <p:cNvSpPr>
            <a:spLocks noGrp="1"/>
          </p:cNvSpPr>
          <p:nvPr>
            <p:ph sz="half" idx="2"/>
          </p:nvPr>
        </p:nvSpPr>
        <p:spPr>
          <a:xfrm>
            <a:off x="6806152" y="1216058"/>
            <a:ext cx="5015059" cy="5420412"/>
          </a:xfrm>
        </p:spPr>
        <p:txBody>
          <a:bodyPr>
            <a:normAutofit/>
          </a:bodyPr>
          <a:lstStyle/>
          <a:p>
            <a:r>
              <a:rPr lang="en-IN" b="1" dirty="0"/>
              <a:t>NON-FUNCTIONAL REQUIREMENT</a:t>
            </a:r>
          </a:p>
          <a:p>
            <a:endParaRPr lang="en-IN" dirty="0"/>
          </a:p>
          <a:p>
            <a:pPr marL="285750" indent="-285750"/>
            <a:r>
              <a:rPr lang="en-US" dirty="0">
                <a:solidFill>
                  <a:srgbClr val="000000"/>
                </a:solidFill>
                <a:latin typeface="Times New Roman" panose="02020603050405020304" pitchFamily="18" charset="0"/>
              </a:rPr>
              <a:t>There should be a secure login system.</a:t>
            </a:r>
          </a:p>
          <a:p>
            <a:pPr marL="285750" indent="-285750"/>
            <a:r>
              <a:rPr lang="en-US" dirty="0">
                <a:solidFill>
                  <a:srgbClr val="000000"/>
                </a:solidFill>
                <a:latin typeface="Times New Roman" panose="02020603050405020304" pitchFamily="18" charset="0"/>
              </a:rPr>
              <a:t>The system should be well developed.</a:t>
            </a:r>
          </a:p>
          <a:p>
            <a:pPr marL="285750" indent="-285750"/>
            <a:r>
              <a:rPr lang="en-US" dirty="0">
                <a:solidFill>
                  <a:srgbClr val="000000"/>
                </a:solidFill>
                <a:latin typeface="Times New Roman" panose="02020603050405020304" pitchFamily="18" charset="0"/>
              </a:rPr>
              <a:t>The System should be user friendly.</a:t>
            </a:r>
          </a:p>
          <a:p>
            <a:pPr marL="285750" indent="-285750"/>
            <a:r>
              <a:rPr lang="en-US" dirty="0">
                <a:solidFill>
                  <a:srgbClr val="000000"/>
                </a:solidFill>
                <a:latin typeface="Times New Roman" panose="02020603050405020304" pitchFamily="18" charset="0"/>
              </a:rPr>
              <a:t>It should be efficient to use.</a:t>
            </a:r>
          </a:p>
          <a:p>
            <a:endParaRPr lang="en-IN" dirty="0"/>
          </a:p>
        </p:txBody>
      </p:sp>
    </p:spTree>
    <p:extLst>
      <p:ext uri="{BB962C8B-B14F-4D97-AF65-F5344CB8AC3E}">
        <p14:creationId xmlns:p14="http://schemas.microsoft.com/office/powerpoint/2010/main" val="9014770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896E-2283-4DC6-9104-512605CA100B}"/>
              </a:ext>
            </a:extLst>
          </p:cNvPr>
          <p:cNvSpPr>
            <a:spLocks noGrp="1"/>
          </p:cNvSpPr>
          <p:nvPr>
            <p:ph type="title"/>
          </p:nvPr>
        </p:nvSpPr>
        <p:spPr>
          <a:xfrm>
            <a:off x="1923068" y="420986"/>
            <a:ext cx="7871381" cy="1209851"/>
          </a:xfrm>
        </p:spPr>
        <p:txBody>
          <a:bodyPr/>
          <a:lstStyle/>
          <a:p>
            <a:r>
              <a:rPr lang="en-IN" dirty="0"/>
              <a:t>Use-case diagram</a:t>
            </a:r>
          </a:p>
        </p:txBody>
      </p:sp>
      <p:pic>
        <p:nvPicPr>
          <p:cNvPr id="5" name="Picture 4">
            <a:extLst>
              <a:ext uri="{FF2B5EF4-FFF2-40B4-BE49-F238E27FC236}">
                <a16:creationId xmlns:a16="http://schemas.microsoft.com/office/drawing/2014/main" id="{EBC0E690-C4FC-4FA1-9C04-BD4C8D84DB0C}"/>
              </a:ext>
            </a:extLst>
          </p:cNvPr>
          <p:cNvPicPr>
            <a:picLocks noChangeAspect="1"/>
          </p:cNvPicPr>
          <p:nvPr/>
        </p:nvPicPr>
        <p:blipFill>
          <a:blip r:embed="rId2"/>
          <a:stretch>
            <a:fillRect/>
          </a:stretch>
        </p:blipFill>
        <p:spPr>
          <a:xfrm>
            <a:off x="3478491" y="2097266"/>
            <a:ext cx="5151159" cy="4339747"/>
          </a:xfrm>
          <a:prstGeom prst="rect">
            <a:avLst/>
          </a:prstGeom>
        </p:spPr>
      </p:pic>
    </p:spTree>
    <p:extLst>
      <p:ext uri="{BB962C8B-B14F-4D97-AF65-F5344CB8AC3E}">
        <p14:creationId xmlns:p14="http://schemas.microsoft.com/office/powerpoint/2010/main" val="1491266124"/>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TM10001115[[fn=Parcel]]</Template>
  <TotalTime>1268</TotalTime>
  <Words>451</Words>
  <Application>Microsoft Office PowerPoint</Application>
  <PresentationFormat>Widescreen</PresentationFormat>
  <Paragraphs>77</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Gill Sans MT</vt:lpstr>
      <vt:lpstr>Times New Roman</vt:lpstr>
      <vt:lpstr>Parcel</vt:lpstr>
      <vt:lpstr>PowerPoint Presentation</vt:lpstr>
      <vt:lpstr>What is Food Ordering System?</vt:lpstr>
      <vt:lpstr>Technologies used</vt:lpstr>
      <vt:lpstr>OBJECTIVE</vt:lpstr>
      <vt:lpstr>Plan</vt:lpstr>
      <vt:lpstr>PowerPoint Presentation</vt:lpstr>
      <vt:lpstr>Modules used in project</vt:lpstr>
      <vt:lpstr>PowerPoint Presentation</vt:lpstr>
      <vt:lpstr>Use-case diagram</vt:lpstr>
      <vt:lpstr>Class Diagram</vt:lpstr>
      <vt:lpstr>Interface diagram</vt:lpstr>
      <vt:lpstr>ACTIVITY DIAGRAM</vt:lpstr>
      <vt:lpstr>SEQUENCE DIAGRAM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Cravings</dc:title>
  <dc:creator>Nainan Dubey</dc:creator>
  <cp:lastModifiedBy>Nainan Dubey</cp:lastModifiedBy>
  <cp:revision>25</cp:revision>
  <dcterms:created xsi:type="dcterms:W3CDTF">2022-07-11T04:48:03Z</dcterms:created>
  <dcterms:modified xsi:type="dcterms:W3CDTF">2022-07-19T16:22:29Z</dcterms:modified>
</cp:coreProperties>
</file>

<file path=docProps/thumbnail.jpeg>
</file>